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Extra Bold"/>
      <p:regular r:id="rId17"/>
    </p:embeddedFont>
    <p:embeddedFont>
      <p:font typeface="Arimo"/>
      <p:regular r:id="rId18"/>
    </p:embeddedFont>
    <p:embeddedFont>
      <p:font typeface="Arimo"/>
      <p:regular r:id="rId19"/>
    </p:embeddedFont>
    <p:embeddedFont>
      <p:font typeface="Arimo"/>
      <p:regular r:id="rId20"/>
    </p:embeddedFont>
    <p:embeddedFont>
      <p:font typeface="Arim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3972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Predicting Rainfall with Machine Learning</a:t>
            </a:r>
            <a:endParaRPr lang="en-US" sz="4450" dirty="0"/>
          </a:p>
        </p:txBody>
      </p:sp>
      <p:sp>
        <p:nvSpPr>
          <p:cNvPr id="4" name="Text 1"/>
          <p:cNvSpPr/>
          <p:nvPr/>
        </p:nvSpPr>
        <p:spPr>
          <a:xfrm>
            <a:off x="793790" y="3397448"/>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This presentation outlines a machine-learning approach to weather prediction. The core objective of this project is to accurately forecast rainfall by leveraging various classification models. We'll cover each critical step of the workflow, from initial data collection and preprocessing to exploratory data analysis and, ultimately, comprehensive model evaluation. Our aim is to build a robust and reliable system that provides timely and accurate rainfall predictions. Let's begin by exploring the data collection process!</a:t>
            </a:r>
            <a:endParaRPr lang="en-US" sz="1750" dirty="0"/>
          </a:p>
        </p:txBody>
      </p:sp>
      <p:sp>
        <p:nvSpPr>
          <p:cNvPr id="5" name="Shape 2"/>
          <p:cNvSpPr/>
          <p:nvPr/>
        </p:nvSpPr>
        <p:spPr>
          <a:xfrm>
            <a:off x="793790" y="6209824"/>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217444"/>
            <a:ext cx="347663" cy="347663"/>
          </a:xfrm>
          <a:prstGeom prst="rect">
            <a:avLst/>
          </a:prstGeom>
        </p:spPr>
      </p:pic>
      <p:sp>
        <p:nvSpPr>
          <p:cNvPr id="7" name="Text 3"/>
          <p:cNvSpPr/>
          <p:nvPr/>
        </p:nvSpPr>
        <p:spPr>
          <a:xfrm>
            <a:off x="1270040" y="6192917"/>
            <a:ext cx="1716762" cy="396835"/>
          </a:xfrm>
          <a:prstGeom prst="rect">
            <a:avLst/>
          </a:prstGeom>
          <a:noFill/>
          <a:ln/>
        </p:spPr>
        <p:txBody>
          <a:bodyPr wrap="none" lIns="0" tIns="0" rIns="0" bIns="0" rtlCol="0" anchor="t"/>
          <a:lstStyle/>
          <a:p>
            <a:pPr algn="l" indent="0" marL="0">
              <a:lnSpc>
                <a:spcPts val="3100"/>
              </a:lnSpc>
              <a:buNone/>
            </a:pPr>
            <a:r>
              <a:rPr lang="en-US" sz="2200" b="1" dirty="0">
                <a:solidFill>
                  <a:srgbClr val="2A2742"/>
                </a:solidFill>
                <a:latin typeface="Arimo Bold" pitchFamily="34" charset="0"/>
                <a:ea typeface="Arimo Bold" pitchFamily="34" charset="-122"/>
                <a:cs typeface="Arimo Bold" pitchFamily="34" charset="-120"/>
              </a:rPr>
              <a:t>by Sankari C</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27936"/>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231971"/>
                </a:solidFill>
                <a:latin typeface="Outfit Extra Bold" pitchFamily="34" charset="0"/>
                <a:ea typeface="Outfit Extra Bold" pitchFamily="34" charset="-122"/>
                <a:cs typeface="Outfit Extra Bold" pitchFamily="34" charset="-120"/>
              </a:rPr>
              <a:t>Prediction System</a:t>
            </a:r>
            <a:endParaRPr lang="en-US" sz="3550" dirty="0"/>
          </a:p>
        </p:txBody>
      </p:sp>
      <p:pic>
        <p:nvPicPr>
          <p:cNvPr id="3" name="Image 0" descr="preencoded.png">    </p:cNvPr>
          <p:cNvPicPr>
            <a:picLocks noChangeAspect="1"/>
          </p:cNvPicPr>
          <p:nvPr/>
        </p:nvPicPr>
        <p:blipFill>
          <a:blip r:embed="rId1"/>
          <a:stretch>
            <a:fillRect/>
          </a:stretch>
        </p:blipFill>
        <p:spPr>
          <a:xfrm>
            <a:off x="2978348" y="1557814"/>
            <a:ext cx="2152055" cy="1626037"/>
          </a:xfrm>
          <a:prstGeom prst="rect">
            <a:avLst/>
          </a:prstGeom>
        </p:spPr>
      </p:pic>
      <p:sp>
        <p:nvSpPr>
          <p:cNvPr id="4" name="Text 1"/>
          <p:cNvSpPr/>
          <p:nvPr/>
        </p:nvSpPr>
        <p:spPr>
          <a:xfrm>
            <a:off x="3926800" y="2427922"/>
            <a:ext cx="255151" cy="318968"/>
          </a:xfrm>
          <a:prstGeom prst="rect">
            <a:avLst/>
          </a:prstGeom>
          <a:noFill/>
          <a:ln/>
        </p:spPr>
        <p:txBody>
          <a:bodyPr wrap="none" lIns="0" tIns="0" rIns="0" bIns="0" rtlCol="0" anchor="t"/>
          <a:lstStyle/>
          <a:p>
            <a:pPr algn="ctr" indent="0" marL="0">
              <a:lnSpc>
                <a:spcPts val="3200"/>
              </a:lnSpc>
              <a:buNone/>
            </a:pPr>
            <a:r>
              <a:rPr lang="en-US" sz="2000" b="1" dirty="0">
                <a:solidFill>
                  <a:srgbClr val="2A2742"/>
                </a:solidFill>
                <a:latin typeface="Outfit Extra Bold" pitchFamily="34" charset="0"/>
                <a:ea typeface="Outfit Extra Bold" pitchFamily="34" charset="-122"/>
                <a:cs typeface="Outfit Extra Bold" pitchFamily="34" charset="-120"/>
              </a:rPr>
              <a:t>1</a:t>
            </a:r>
            <a:endParaRPr lang="en-US" sz="2000" dirty="0"/>
          </a:p>
        </p:txBody>
      </p:sp>
      <p:sp>
        <p:nvSpPr>
          <p:cNvPr id="5" name="Text 2"/>
          <p:cNvSpPr/>
          <p:nvPr/>
        </p:nvSpPr>
        <p:spPr>
          <a:xfrm>
            <a:off x="5311854" y="1884402"/>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Data</a:t>
            </a:r>
            <a:endParaRPr lang="en-US" sz="1750" dirty="0"/>
          </a:p>
        </p:txBody>
      </p:sp>
      <p:sp>
        <p:nvSpPr>
          <p:cNvPr id="6" name="Text 3"/>
          <p:cNvSpPr/>
          <p:nvPr/>
        </p:nvSpPr>
        <p:spPr>
          <a:xfrm>
            <a:off x="5311854" y="2276713"/>
            <a:ext cx="8343305" cy="580549"/>
          </a:xfrm>
          <a:prstGeom prst="rect">
            <a:avLst/>
          </a:prstGeom>
          <a:noFill/>
          <a:ln/>
        </p:spPr>
        <p:txBody>
          <a:bodyPr wrap="squar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Collection and preprocessing of weather data, including temperature, humidity, pressure, and wind speed, to ensure data quality and relevance.</a:t>
            </a:r>
            <a:endParaRPr lang="en-US" sz="1400" dirty="0"/>
          </a:p>
        </p:txBody>
      </p:sp>
      <p:sp>
        <p:nvSpPr>
          <p:cNvPr id="7" name="Shape 4"/>
          <p:cNvSpPr/>
          <p:nvPr/>
        </p:nvSpPr>
        <p:spPr>
          <a:xfrm>
            <a:off x="5175766" y="3196947"/>
            <a:ext cx="8615482" cy="11430"/>
          </a:xfrm>
          <a:prstGeom prst="roundRect">
            <a:avLst>
              <a:gd name="adj" fmla="val 666790"/>
            </a:avLst>
          </a:prstGeom>
          <a:solidFill>
            <a:srgbClr val="BDB8DF"/>
          </a:solidFill>
          <a:ln/>
        </p:spPr>
      </p:sp>
      <p:pic>
        <p:nvPicPr>
          <p:cNvPr id="8" name="Image 1" descr="preencoded.png">    </p:cNvPr>
          <p:cNvPicPr>
            <a:picLocks noChangeAspect="1"/>
          </p:cNvPicPr>
          <p:nvPr/>
        </p:nvPicPr>
        <p:blipFill>
          <a:blip r:embed="rId2"/>
          <a:stretch>
            <a:fillRect/>
          </a:stretch>
        </p:blipFill>
        <p:spPr>
          <a:xfrm>
            <a:off x="1902381" y="3229213"/>
            <a:ext cx="4304109" cy="1626037"/>
          </a:xfrm>
          <a:prstGeom prst="rect">
            <a:avLst/>
          </a:prstGeom>
        </p:spPr>
      </p:pic>
      <p:sp>
        <p:nvSpPr>
          <p:cNvPr id="9" name="Text 5"/>
          <p:cNvSpPr/>
          <p:nvPr/>
        </p:nvSpPr>
        <p:spPr>
          <a:xfrm>
            <a:off x="3926800" y="3882747"/>
            <a:ext cx="255151" cy="318968"/>
          </a:xfrm>
          <a:prstGeom prst="rect">
            <a:avLst/>
          </a:prstGeom>
          <a:noFill/>
          <a:ln/>
        </p:spPr>
        <p:txBody>
          <a:bodyPr wrap="none" lIns="0" tIns="0" rIns="0" bIns="0" rtlCol="0" anchor="t"/>
          <a:lstStyle/>
          <a:p>
            <a:pPr algn="ctr" indent="0" marL="0">
              <a:lnSpc>
                <a:spcPts val="3200"/>
              </a:lnSpc>
              <a:buNone/>
            </a:pPr>
            <a:r>
              <a:rPr lang="en-US" sz="2000" b="1" dirty="0">
                <a:solidFill>
                  <a:srgbClr val="2A2742"/>
                </a:solidFill>
                <a:latin typeface="Outfit Extra Bold" pitchFamily="34" charset="0"/>
                <a:ea typeface="Outfit Extra Bold" pitchFamily="34" charset="-122"/>
                <a:cs typeface="Outfit Extra Bold" pitchFamily="34" charset="-120"/>
              </a:rPr>
              <a:t>2</a:t>
            </a:r>
            <a:endParaRPr lang="en-US" sz="2000" dirty="0"/>
          </a:p>
        </p:txBody>
      </p:sp>
      <p:sp>
        <p:nvSpPr>
          <p:cNvPr id="10" name="Text 6"/>
          <p:cNvSpPr/>
          <p:nvPr/>
        </p:nvSpPr>
        <p:spPr>
          <a:xfrm>
            <a:off x="6387941" y="3555802"/>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Model</a:t>
            </a:r>
            <a:endParaRPr lang="en-US" sz="1750" dirty="0"/>
          </a:p>
        </p:txBody>
      </p:sp>
      <p:sp>
        <p:nvSpPr>
          <p:cNvPr id="11" name="Text 7"/>
          <p:cNvSpPr/>
          <p:nvPr/>
        </p:nvSpPr>
        <p:spPr>
          <a:xfrm>
            <a:off x="6387941" y="3948113"/>
            <a:ext cx="7267218" cy="580549"/>
          </a:xfrm>
          <a:prstGeom prst="rect">
            <a:avLst/>
          </a:prstGeom>
          <a:noFill/>
          <a:ln/>
        </p:spPr>
        <p:txBody>
          <a:bodyPr wrap="squar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Employ advanced machine learning algorithms such as XGBoost and Logistic Regression, fine-tuned for optimal predictive accuracy based on historical rainfall patterns.</a:t>
            </a:r>
            <a:endParaRPr lang="en-US" sz="1400" dirty="0"/>
          </a:p>
        </p:txBody>
      </p:sp>
      <p:sp>
        <p:nvSpPr>
          <p:cNvPr id="12" name="Shape 8"/>
          <p:cNvSpPr/>
          <p:nvPr/>
        </p:nvSpPr>
        <p:spPr>
          <a:xfrm>
            <a:off x="6251853" y="4868347"/>
            <a:ext cx="7539395" cy="11430"/>
          </a:xfrm>
          <a:prstGeom prst="roundRect">
            <a:avLst>
              <a:gd name="adj" fmla="val 666790"/>
            </a:avLst>
          </a:prstGeom>
          <a:solidFill>
            <a:srgbClr val="BDB8DF"/>
          </a:solidFill>
          <a:ln/>
        </p:spPr>
      </p:sp>
      <p:pic>
        <p:nvPicPr>
          <p:cNvPr id="13" name="Image 2" descr="preencoded.png">    </p:cNvPr>
          <p:cNvPicPr>
            <a:picLocks noChangeAspect="1"/>
          </p:cNvPicPr>
          <p:nvPr/>
        </p:nvPicPr>
        <p:blipFill>
          <a:blip r:embed="rId3"/>
          <a:stretch>
            <a:fillRect/>
          </a:stretch>
        </p:blipFill>
        <p:spPr>
          <a:xfrm>
            <a:off x="826294" y="4900613"/>
            <a:ext cx="6456164" cy="1626037"/>
          </a:xfrm>
          <a:prstGeom prst="rect">
            <a:avLst/>
          </a:prstGeom>
        </p:spPr>
      </p:pic>
      <p:sp>
        <p:nvSpPr>
          <p:cNvPr id="14" name="Text 9"/>
          <p:cNvSpPr/>
          <p:nvPr/>
        </p:nvSpPr>
        <p:spPr>
          <a:xfrm>
            <a:off x="3926681" y="5554147"/>
            <a:ext cx="255151" cy="318968"/>
          </a:xfrm>
          <a:prstGeom prst="rect">
            <a:avLst/>
          </a:prstGeom>
          <a:noFill/>
          <a:ln/>
        </p:spPr>
        <p:txBody>
          <a:bodyPr wrap="none" lIns="0" tIns="0" rIns="0" bIns="0" rtlCol="0" anchor="t"/>
          <a:lstStyle/>
          <a:p>
            <a:pPr algn="ctr" indent="0" marL="0">
              <a:lnSpc>
                <a:spcPts val="3200"/>
              </a:lnSpc>
              <a:buNone/>
            </a:pPr>
            <a:r>
              <a:rPr lang="en-US" sz="2000" b="1" dirty="0">
                <a:solidFill>
                  <a:srgbClr val="2A2742"/>
                </a:solidFill>
                <a:latin typeface="Outfit Extra Bold" pitchFamily="34" charset="0"/>
                <a:ea typeface="Outfit Extra Bold" pitchFamily="34" charset="-122"/>
                <a:cs typeface="Outfit Extra Bold" pitchFamily="34" charset="-120"/>
              </a:rPr>
              <a:t>3</a:t>
            </a:r>
            <a:endParaRPr lang="en-US" sz="2000" dirty="0"/>
          </a:p>
        </p:txBody>
      </p:sp>
      <p:sp>
        <p:nvSpPr>
          <p:cNvPr id="15" name="Text 10"/>
          <p:cNvSpPr/>
          <p:nvPr/>
        </p:nvSpPr>
        <p:spPr>
          <a:xfrm>
            <a:off x="7463909" y="5082064"/>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Prediction</a:t>
            </a:r>
            <a:endParaRPr lang="en-US" sz="1750" dirty="0"/>
          </a:p>
        </p:txBody>
      </p:sp>
      <p:sp>
        <p:nvSpPr>
          <p:cNvPr id="16" name="Text 11"/>
          <p:cNvSpPr/>
          <p:nvPr/>
        </p:nvSpPr>
        <p:spPr>
          <a:xfrm>
            <a:off x="7463909" y="5474375"/>
            <a:ext cx="6191250" cy="870823"/>
          </a:xfrm>
          <a:prstGeom prst="rect">
            <a:avLst/>
          </a:prstGeom>
          <a:noFill/>
          <a:ln/>
        </p:spPr>
        <p:txBody>
          <a:bodyPr wrap="squar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Generate accurate rainfall forecasts with quantified probabilities, aiding in effective planning and resource allocation for weather-sensitive operations and decision-making.</a:t>
            </a:r>
            <a:endParaRPr lang="en-US" sz="1400" dirty="0"/>
          </a:p>
        </p:txBody>
      </p:sp>
      <p:sp>
        <p:nvSpPr>
          <p:cNvPr id="17" name="Text 12"/>
          <p:cNvSpPr/>
          <p:nvPr/>
        </p:nvSpPr>
        <p:spPr>
          <a:xfrm>
            <a:off x="793790" y="6730722"/>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We have developed a comprehensive prediction system for rainfall, utilizing advanced machine learning techniques. By inputting relevant weather data, the system generates accurate rainfall predictions, enabling proactive planning and decision-making. This provides valuable, actionable weather insights for various applications.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41390"/>
            <a:ext cx="5103614" cy="637937"/>
          </a:xfrm>
          <a:prstGeom prst="rect">
            <a:avLst/>
          </a:prstGeom>
          <a:noFill/>
          <a:ln/>
        </p:spPr>
        <p:txBody>
          <a:bodyPr wrap="none" lIns="0" tIns="0" rIns="0" bIns="0" rtlCol="0" anchor="t"/>
          <a:lstStyle/>
          <a:p>
            <a:pPr algn="l" indent="0" marL="0">
              <a:lnSpc>
                <a:spcPts val="5000"/>
              </a:lnSpc>
              <a:buNone/>
            </a:pPr>
            <a:r>
              <a:rPr lang="en-US" sz="4000" b="1" dirty="0">
                <a:solidFill>
                  <a:srgbClr val="231971"/>
                </a:solidFill>
                <a:latin typeface="Outfit Extra Bold" pitchFamily="34" charset="0"/>
                <a:ea typeface="Outfit Extra Bold" pitchFamily="34" charset="-122"/>
                <a:cs typeface="Outfit Extra Bold" pitchFamily="34" charset="-120"/>
              </a:rPr>
              <a:t>Project Workflow</a:t>
            </a:r>
            <a:endParaRPr lang="en-US" sz="4000" dirty="0"/>
          </a:p>
        </p:txBody>
      </p:sp>
      <p:sp>
        <p:nvSpPr>
          <p:cNvPr id="3" name="Shape 1"/>
          <p:cNvSpPr/>
          <p:nvPr/>
        </p:nvSpPr>
        <p:spPr>
          <a:xfrm>
            <a:off x="7303770" y="1687592"/>
            <a:ext cx="22860" cy="5900499"/>
          </a:xfrm>
          <a:prstGeom prst="roundRect">
            <a:avLst>
              <a:gd name="adj" fmla="val 375070"/>
            </a:avLst>
          </a:prstGeom>
          <a:solidFill>
            <a:srgbClr val="BDB8DF"/>
          </a:solidFill>
          <a:ln/>
        </p:spPr>
      </p:sp>
      <p:sp>
        <p:nvSpPr>
          <p:cNvPr id="4" name="Shape 2"/>
          <p:cNvSpPr/>
          <p:nvPr/>
        </p:nvSpPr>
        <p:spPr>
          <a:xfrm>
            <a:off x="6496110" y="2135267"/>
            <a:ext cx="612338" cy="22860"/>
          </a:xfrm>
          <a:prstGeom prst="roundRect">
            <a:avLst>
              <a:gd name="adj" fmla="val 375070"/>
            </a:avLst>
          </a:prstGeom>
          <a:solidFill>
            <a:srgbClr val="BDB8DF"/>
          </a:solidFill>
          <a:ln/>
        </p:spPr>
      </p:sp>
      <p:sp>
        <p:nvSpPr>
          <p:cNvPr id="5" name="Shape 3"/>
          <p:cNvSpPr/>
          <p:nvPr/>
        </p:nvSpPr>
        <p:spPr>
          <a:xfrm>
            <a:off x="7085588" y="1917144"/>
            <a:ext cx="459224" cy="459224"/>
          </a:xfrm>
          <a:prstGeom prst="roundRect">
            <a:avLst>
              <a:gd name="adj" fmla="val 18671"/>
            </a:avLst>
          </a:prstGeom>
          <a:solidFill>
            <a:srgbClr val="E9E6FA"/>
          </a:solidFill>
          <a:ln w="7620">
            <a:solidFill>
              <a:srgbClr val="BDB8DF"/>
            </a:solidFill>
            <a:prstDash val="solid"/>
          </a:ln>
        </p:spPr>
      </p:sp>
      <p:sp>
        <p:nvSpPr>
          <p:cNvPr id="6" name="Text 4"/>
          <p:cNvSpPr/>
          <p:nvPr/>
        </p:nvSpPr>
        <p:spPr>
          <a:xfrm>
            <a:off x="7162086" y="1955363"/>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1</a:t>
            </a:r>
            <a:endParaRPr lang="en-US" sz="2400" dirty="0"/>
          </a:p>
        </p:txBody>
      </p:sp>
      <p:sp>
        <p:nvSpPr>
          <p:cNvPr id="7" name="Text 5"/>
          <p:cNvSpPr/>
          <p:nvPr/>
        </p:nvSpPr>
        <p:spPr>
          <a:xfrm>
            <a:off x="3742730" y="1891665"/>
            <a:ext cx="2551748" cy="318849"/>
          </a:xfrm>
          <a:prstGeom prst="rect">
            <a:avLst/>
          </a:prstGeom>
          <a:noFill/>
          <a:ln/>
        </p:spPr>
        <p:txBody>
          <a:bodyPr wrap="none" lIns="0" tIns="0" rIns="0" bIns="0" rtlCol="0" anchor="t"/>
          <a:lstStyle/>
          <a:p>
            <a:pPr algn="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Data Collection</a:t>
            </a:r>
            <a:endParaRPr lang="en-US" sz="2000" dirty="0"/>
          </a:p>
        </p:txBody>
      </p:sp>
      <p:sp>
        <p:nvSpPr>
          <p:cNvPr id="8" name="Text 6"/>
          <p:cNvSpPr/>
          <p:nvPr/>
        </p:nvSpPr>
        <p:spPr>
          <a:xfrm>
            <a:off x="793790" y="2332911"/>
            <a:ext cx="5500688" cy="980123"/>
          </a:xfrm>
          <a:prstGeom prst="rect">
            <a:avLst/>
          </a:prstGeom>
          <a:noFill/>
          <a:ln/>
        </p:spPr>
        <p:txBody>
          <a:bodyPr wrap="square" lIns="0" tIns="0" rIns="0" bIns="0" rtlCol="0" anchor="t"/>
          <a:lstStyle/>
          <a:p>
            <a:pPr algn="r" indent="0" marL="0">
              <a:lnSpc>
                <a:spcPts val="2550"/>
              </a:lnSpc>
              <a:buNone/>
            </a:pPr>
            <a:r>
              <a:rPr lang="en-US" sz="1600" dirty="0">
                <a:solidFill>
                  <a:srgbClr val="2A2742"/>
                </a:solidFill>
                <a:latin typeface="Arimo" pitchFamily="34" charset="0"/>
                <a:ea typeface="Arimo" pitchFamily="34" charset="-122"/>
                <a:cs typeface="Arimo" pitchFamily="34" charset="-120"/>
              </a:rPr>
              <a:t>Gathering weather data from reliable sources such as meteorological stations, radar systems, and satellite imagery to ensure a comprehensive dataset.</a:t>
            </a:r>
            <a:endParaRPr lang="en-US" sz="1600" dirty="0"/>
          </a:p>
        </p:txBody>
      </p:sp>
      <p:sp>
        <p:nvSpPr>
          <p:cNvPr id="9" name="Shape 7"/>
          <p:cNvSpPr/>
          <p:nvPr/>
        </p:nvSpPr>
        <p:spPr>
          <a:xfrm>
            <a:off x="7521952" y="3155871"/>
            <a:ext cx="612338" cy="22860"/>
          </a:xfrm>
          <a:prstGeom prst="roundRect">
            <a:avLst>
              <a:gd name="adj" fmla="val 375070"/>
            </a:avLst>
          </a:prstGeom>
          <a:solidFill>
            <a:srgbClr val="BDB8DF"/>
          </a:solidFill>
          <a:ln/>
        </p:spPr>
      </p:sp>
      <p:sp>
        <p:nvSpPr>
          <p:cNvPr id="10" name="Shape 8"/>
          <p:cNvSpPr/>
          <p:nvPr/>
        </p:nvSpPr>
        <p:spPr>
          <a:xfrm>
            <a:off x="7085588" y="2937748"/>
            <a:ext cx="459224" cy="459224"/>
          </a:xfrm>
          <a:prstGeom prst="roundRect">
            <a:avLst>
              <a:gd name="adj" fmla="val 18671"/>
            </a:avLst>
          </a:prstGeom>
          <a:solidFill>
            <a:srgbClr val="E9E6FA"/>
          </a:solidFill>
          <a:ln w="7620">
            <a:solidFill>
              <a:srgbClr val="BDB8DF"/>
            </a:solidFill>
            <a:prstDash val="solid"/>
          </a:ln>
        </p:spPr>
      </p:sp>
      <p:sp>
        <p:nvSpPr>
          <p:cNvPr id="11" name="Text 9"/>
          <p:cNvSpPr/>
          <p:nvPr/>
        </p:nvSpPr>
        <p:spPr>
          <a:xfrm>
            <a:off x="7162086" y="2975967"/>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2</a:t>
            </a:r>
            <a:endParaRPr lang="en-US" sz="2400" dirty="0"/>
          </a:p>
        </p:txBody>
      </p:sp>
      <p:sp>
        <p:nvSpPr>
          <p:cNvPr id="12" name="Text 10"/>
          <p:cNvSpPr/>
          <p:nvPr/>
        </p:nvSpPr>
        <p:spPr>
          <a:xfrm>
            <a:off x="8335923" y="2912269"/>
            <a:ext cx="3882390" cy="318849"/>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Exploratory Data Analysis (EDA)</a:t>
            </a:r>
            <a:endParaRPr lang="en-US" sz="2000" dirty="0"/>
          </a:p>
        </p:txBody>
      </p:sp>
      <p:sp>
        <p:nvSpPr>
          <p:cNvPr id="13" name="Text 11"/>
          <p:cNvSpPr/>
          <p:nvPr/>
        </p:nvSpPr>
        <p:spPr>
          <a:xfrm>
            <a:off x="8335923" y="3353514"/>
            <a:ext cx="5500688" cy="980123"/>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Understanding data patterns, distributions, and potential relationships between variables through visualization techniques and statistical analysis.</a:t>
            </a:r>
            <a:endParaRPr lang="en-US" sz="1600" dirty="0"/>
          </a:p>
        </p:txBody>
      </p:sp>
      <p:sp>
        <p:nvSpPr>
          <p:cNvPr id="14" name="Shape 12"/>
          <p:cNvSpPr/>
          <p:nvPr/>
        </p:nvSpPr>
        <p:spPr>
          <a:xfrm>
            <a:off x="6496110" y="4172664"/>
            <a:ext cx="612338" cy="22860"/>
          </a:xfrm>
          <a:prstGeom prst="roundRect">
            <a:avLst>
              <a:gd name="adj" fmla="val 375070"/>
            </a:avLst>
          </a:prstGeom>
          <a:solidFill>
            <a:srgbClr val="BDB8DF"/>
          </a:solidFill>
          <a:ln/>
        </p:spPr>
      </p:sp>
      <p:sp>
        <p:nvSpPr>
          <p:cNvPr id="15" name="Shape 13"/>
          <p:cNvSpPr/>
          <p:nvPr/>
        </p:nvSpPr>
        <p:spPr>
          <a:xfrm>
            <a:off x="7085588" y="3954542"/>
            <a:ext cx="459224" cy="459224"/>
          </a:xfrm>
          <a:prstGeom prst="roundRect">
            <a:avLst>
              <a:gd name="adj" fmla="val 18671"/>
            </a:avLst>
          </a:prstGeom>
          <a:solidFill>
            <a:srgbClr val="E9E6FA"/>
          </a:solidFill>
          <a:ln w="7620">
            <a:solidFill>
              <a:srgbClr val="BDB8DF"/>
            </a:solidFill>
            <a:prstDash val="solid"/>
          </a:ln>
        </p:spPr>
      </p:sp>
      <p:sp>
        <p:nvSpPr>
          <p:cNvPr id="16" name="Text 14"/>
          <p:cNvSpPr/>
          <p:nvPr/>
        </p:nvSpPr>
        <p:spPr>
          <a:xfrm>
            <a:off x="7162086" y="3992761"/>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3</a:t>
            </a:r>
            <a:endParaRPr lang="en-US" sz="2400" dirty="0"/>
          </a:p>
        </p:txBody>
      </p:sp>
      <p:sp>
        <p:nvSpPr>
          <p:cNvPr id="17" name="Text 15"/>
          <p:cNvSpPr/>
          <p:nvPr/>
        </p:nvSpPr>
        <p:spPr>
          <a:xfrm>
            <a:off x="3742730" y="3929063"/>
            <a:ext cx="2551748" cy="318849"/>
          </a:xfrm>
          <a:prstGeom prst="rect">
            <a:avLst/>
          </a:prstGeom>
          <a:noFill/>
          <a:ln/>
        </p:spPr>
        <p:txBody>
          <a:bodyPr wrap="none" lIns="0" tIns="0" rIns="0" bIns="0" rtlCol="0" anchor="t"/>
          <a:lstStyle/>
          <a:p>
            <a:pPr algn="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Data Preprocessing</a:t>
            </a:r>
            <a:endParaRPr lang="en-US" sz="2000" dirty="0"/>
          </a:p>
        </p:txBody>
      </p:sp>
      <p:sp>
        <p:nvSpPr>
          <p:cNvPr id="18" name="Text 16"/>
          <p:cNvSpPr/>
          <p:nvPr/>
        </p:nvSpPr>
        <p:spPr>
          <a:xfrm>
            <a:off x="793790" y="4370308"/>
            <a:ext cx="5500688" cy="980123"/>
          </a:xfrm>
          <a:prstGeom prst="rect">
            <a:avLst/>
          </a:prstGeom>
          <a:noFill/>
          <a:ln/>
        </p:spPr>
        <p:txBody>
          <a:bodyPr wrap="square" lIns="0" tIns="0" rIns="0" bIns="0" rtlCol="0" anchor="t"/>
          <a:lstStyle/>
          <a:p>
            <a:pPr algn="r" indent="0" marL="0">
              <a:lnSpc>
                <a:spcPts val="2550"/>
              </a:lnSpc>
              <a:buNone/>
            </a:pPr>
            <a:r>
              <a:rPr lang="en-US" sz="1600" dirty="0">
                <a:solidFill>
                  <a:srgbClr val="2A2742"/>
                </a:solidFill>
                <a:latin typeface="Arimo" pitchFamily="34" charset="0"/>
                <a:ea typeface="Arimo" pitchFamily="34" charset="-122"/>
                <a:cs typeface="Arimo" pitchFamily="34" charset="-120"/>
              </a:rPr>
              <a:t>Cleaning and preparing data for modeling by handling missing values, removing outliers, and transforming features to improve model performance.</a:t>
            </a:r>
            <a:endParaRPr lang="en-US" sz="1600" dirty="0"/>
          </a:p>
        </p:txBody>
      </p:sp>
      <p:sp>
        <p:nvSpPr>
          <p:cNvPr id="19" name="Shape 17"/>
          <p:cNvSpPr/>
          <p:nvPr/>
        </p:nvSpPr>
        <p:spPr>
          <a:xfrm>
            <a:off x="7521952" y="5189458"/>
            <a:ext cx="612338" cy="22860"/>
          </a:xfrm>
          <a:prstGeom prst="roundRect">
            <a:avLst>
              <a:gd name="adj" fmla="val 375070"/>
            </a:avLst>
          </a:prstGeom>
          <a:solidFill>
            <a:srgbClr val="BDB8DF"/>
          </a:solidFill>
          <a:ln/>
        </p:spPr>
      </p:sp>
      <p:sp>
        <p:nvSpPr>
          <p:cNvPr id="20" name="Shape 18"/>
          <p:cNvSpPr/>
          <p:nvPr/>
        </p:nvSpPr>
        <p:spPr>
          <a:xfrm>
            <a:off x="7085588" y="4971336"/>
            <a:ext cx="459224" cy="459224"/>
          </a:xfrm>
          <a:prstGeom prst="roundRect">
            <a:avLst>
              <a:gd name="adj" fmla="val 18671"/>
            </a:avLst>
          </a:prstGeom>
          <a:solidFill>
            <a:srgbClr val="E9E6FA"/>
          </a:solidFill>
          <a:ln w="7620">
            <a:solidFill>
              <a:srgbClr val="BDB8DF"/>
            </a:solidFill>
            <a:prstDash val="solid"/>
          </a:ln>
        </p:spPr>
      </p:sp>
      <p:sp>
        <p:nvSpPr>
          <p:cNvPr id="21" name="Text 19"/>
          <p:cNvSpPr/>
          <p:nvPr/>
        </p:nvSpPr>
        <p:spPr>
          <a:xfrm>
            <a:off x="7162086" y="5009555"/>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4</a:t>
            </a:r>
            <a:endParaRPr lang="en-US" sz="2400" dirty="0"/>
          </a:p>
        </p:txBody>
      </p:sp>
      <p:sp>
        <p:nvSpPr>
          <p:cNvPr id="22" name="Text 20"/>
          <p:cNvSpPr/>
          <p:nvPr/>
        </p:nvSpPr>
        <p:spPr>
          <a:xfrm>
            <a:off x="8335923" y="4945856"/>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Model Training</a:t>
            </a:r>
            <a:endParaRPr lang="en-US" sz="2000" dirty="0"/>
          </a:p>
        </p:txBody>
      </p:sp>
      <p:sp>
        <p:nvSpPr>
          <p:cNvPr id="23" name="Text 21"/>
          <p:cNvSpPr/>
          <p:nvPr/>
        </p:nvSpPr>
        <p:spPr>
          <a:xfrm>
            <a:off x="8335923" y="5387102"/>
            <a:ext cx="5500688" cy="980123"/>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Training various machine learning models, tuning hyperparameters, and cross-validating to optimize predictive accuracy and prevent overfitting.</a:t>
            </a:r>
            <a:endParaRPr lang="en-US" sz="1600" dirty="0"/>
          </a:p>
        </p:txBody>
      </p:sp>
      <p:sp>
        <p:nvSpPr>
          <p:cNvPr id="24" name="Shape 22"/>
          <p:cNvSpPr/>
          <p:nvPr/>
        </p:nvSpPr>
        <p:spPr>
          <a:xfrm>
            <a:off x="6496110" y="6206252"/>
            <a:ext cx="612338" cy="22860"/>
          </a:xfrm>
          <a:prstGeom prst="roundRect">
            <a:avLst>
              <a:gd name="adj" fmla="val 375070"/>
            </a:avLst>
          </a:prstGeom>
          <a:solidFill>
            <a:srgbClr val="BDB8DF"/>
          </a:solidFill>
          <a:ln/>
        </p:spPr>
      </p:sp>
      <p:sp>
        <p:nvSpPr>
          <p:cNvPr id="25" name="Shape 23"/>
          <p:cNvSpPr/>
          <p:nvPr/>
        </p:nvSpPr>
        <p:spPr>
          <a:xfrm>
            <a:off x="7085588" y="5988129"/>
            <a:ext cx="459224" cy="459224"/>
          </a:xfrm>
          <a:prstGeom prst="roundRect">
            <a:avLst>
              <a:gd name="adj" fmla="val 18671"/>
            </a:avLst>
          </a:prstGeom>
          <a:solidFill>
            <a:srgbClr val="E9E6FA"/>
          </a:solidFill>
          <a:ln w="7620">
            <a:solidFill>
              <a:srgbClr val="BDB8DF"/>
            </a:solidFill>
            <a:prstDash val="solid"/>
          </a:ln>
        </p:spPr>
      </p:sp>
      <p:sp>
        <p:nvSpPr>
          <p:cNvPr id="26" name="Text 24"/>
          <p:cNvSpPr/>
          <p:nvPr/>
        </p:nvSpPr>
        <p:spPr>
          <a:xfrm>
            <a:off x="7162086" y="6026348"/>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5</a:t>
            </a:r>
            <a:endParaRPr lang="en-US" sz="2400" dirty="0"/>
          </a:p>
        </p:txBody>
      </p:sp>
      <p:sp>
        <p:nvSpPr>
          <p:cNvPr id="27" name="Text 25"/>
          <p:cNvSpPr/>
          <p:nvPr/>
        </p:nvSpPr>
        <p:spPr>
          <a:xfrm>
            <a:off x="3509724" y="5962650"/>
            <a:ext cx="2784753" cy="318849"/>
          </a:xfrm>
          <a:prstGeom prst="rect">
            <a:avLst/>
          </a:prstGeom>
          <a:noFill/>
          <a:ln/>
        </p:spPr>
        <p:txBody>
          <a:bodyPr wrap="none" lIns="0" tIns="0" rIns="0" bIns="0" rtlCol="0" anchor="t"/>
          <a:lstStyle/>
          <a:p>
            <a:pPr algn="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Prediction &amp; Evaluation</a:t>
            </a:r>
            <a:endParaRPr lang="en-US" sz="2000" dirty="0"/>
          </a:p>
        </p:txBody>
      </p:sp>
      <p:sp>
        <p:nvSpPr>
          <p:cNvPr id="28" name="Text 26"/>
          <p:cNvSpPr/>
          <p:nvPr/>
        </p:nvSpPr>
        <p:spPr>
          <a:xfrm>
            <a:off x="793790" y="6403896"/>
            <a:ext cx="5500688" cy="980123"/>
          </a:xfrm>
          <a:prstGeom prst="rect">
            <a:avLst/>
          </a:prstGeom>
          <a:noFill/>
          <a:ln/>
        </p:spPr>
        <p:txBody>
          <a:bodyPr wrap="square" lIns="0" tIns="0" rIns="0" bIns="0" rtlCol="0" anchor="t"/>
          <a:lstStyle/>
          <a:p>
            <a:pPr algn="r" indent="0" marL="0">
              <a:lnSpc>
                <a:spcPts val="2550"/>
              </a:lnSpc>
              <a:buNone/>
            </a:pPr>
            <a:r>
              <a:rPr lang="en-US" sz="1600" dirty="0">
                <a:solidFill>
                  <a:srgbClr val="2A2742"/>
                </a:solidFill>
                <a:latin typeface="Arimo" pitchFamily="34" charset="0"/>
                <a:ea typeface="Arimo" pitchFamily="34" charset="-122"/>
                <a:cs typeface="Arimo" pitchFamily="34" charset="-120"/>
              </a:rPr>
              <a:t>Predicting rainfall using the trained models, evaluating model performance using appropriate metrics, and refining the models based on the results.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44247"/>
            <a:ext cx="847975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Data Collection &amp; Preprocessing</a:t>
            </a:r>
            <a:endParaRPr lang="en-US" sz="4450" dirty="0"/>
          </a:p>
        </p:txBody>
      </p:sp>
      <p:sp>
        <p:nvSpPr>
          <p:cNvPr id="3" name="Text 1"/>
          <p:cNvSpPr/>
          <p:nvPr/>
        </p:nvSpPr>
        <p:spPr>
          <a:xfrm>
            <a:off x="793790" y="382000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Loading the Dataset</a:t>
            </a:r>
            <a:endParaRPr lang="en-US" sz="2200" dirty="0"/>
          </a:p>
        </p:txBody>
      </p:sp>
      <p:sp>
        <p:nvSpPr>
          <p:cNvPr id="4" name="Text 2"/>
          <p:cNvSpPr/>
          <p:nvPr/>
        </p:nvSpPr>
        <p:spPr>
          <a:xfrm>
            <a:off x="793790" y="4401145"/>
            <a:ext cx="2845594"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Load data using pandas.</a:t>
            </a:r>
            <a:endParaRPr lang="en-US" sz="1750" dirty="0"/>
          </a:p>
        </p:txBody>
      </p:sp>
      <p:sp>
        <p:nvSpPr>
          <p:cNvPr id="5" name="Text 3"/>
          <p:cNvSpPr/>
          <p:nvPr/>
        </p:nvSpPr>
        <p:spPr>
          <a:xfrm>
            <a:off x="4200406" y="382000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Cleaning the data</a:t>
            </a:r>
            <a:endParaRPr lang="en-US" sz="2200" dirty="0"/>
          </a:p>
        </p:txBody>
      </p:sp>
      <p:sp>
        <p:nvSpPr>
          <p:cNvPr id="6" name="Text 4"/>
          <p:cNvSpPr/>
          <p:nvPr/>
        </p:nvSpPr>
        <p:spPr>
          <a:xfrm>
            <a:off x="4200406" y="4401145"/>
            <a:ext cx="2845594"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Remove whitespace</a:t>
            </a:r>
            <a:endParaRPr lang="en-US" sz="1750" dirty="0"/>
          </a:p>
        </p:txBody>
      </p:sp>
      <p:sp>
        <p:nvSpPr>
          <p:cNvPr id="7" name="Text 5"/>
          <p:cNvSpPr/>
          <p:nvPr/>
        </p:nvSpPr>
        <p:spPr>
          <a:xfrm>
            <a:off x="7607022" y="3820001"/>
            <a:ext cx="2845594" cy="708660"/>
          </a:xfrm>
          <a:prstGeom prst="rect">
            <a:avLst/>
          </a:prstGeom>
          <a:noFill/>
          <a:ln/>
        </p:spPr>
        <p:txBody>
          <a:bodyPr wrap="squar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Handling Missing Values</a:t>
            </a:r>
            <a:endParaRPr lang="en-US" sz="2200" dirty="0"/>
          </a:p>
        </p:txBody>
      </p:sp>
      <p:sp>
        <p:nvSpPr>
          <p:cNvPr id="8" name="Text 6"/>
          <p:cNvSpPr/>
          <p:nvPr/>
        </p:nvSpPr>
        <p:spPr>
          <a:xfrm>
            <a:off x="7607022" y="4755475"/>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Filling missing data using the mode and median.</a:t>
            </a:r>
            <a:endParaRPr lang="en-US" sz="1750" dirty="0"/>
          </a:p>
        </p:txBody>
      </p:sp>
      <p:sp>
        <p:nvSpPr>
          <p:cNvPr id="9" name="Text 7"/>
          <p:cNvSpPr/>
          <p:nvPr/>
        </p:nvSpPr>
        <p:spPr>
          <a:xfrm>
            <a:off x="11013638" y="3820001"/>
            <a:ext cx="2845594" cy="708660"/>
          </a:xfrm>
          <a:prstGeom prst="rect">
            <a:avLst/>
          </a:prstGeom>
          <a:noFill/>
          <a:ln/>
        </p:spPr>
        <p:txBody>
          <a:bodyPr wrap="squar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Converting categorical columns</a:t>
            </a:r>
            <a:endParaRPr lang="en-US" sz="2200" dirty="0"/>
          </a:p>
        </p:txBody>
      </p:sp>
      <p:sp>
        <p:nvSpPr>
          <p:cNvPr id="10" name="Text 8"/>
          <p:cNvSpPr/>
          <p:nvPr/>
        </p:nvSpPr>
        <p:spPr>
          <a:xfrm>
            <a:off x="11013638" y="4755475"/>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Transforming into numerical form for model compatibility.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1889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Exploratory Data Analysis (EDA)</a:t>
            </a:r>
            <a:endParaRPr lang="en-US" sz="4450" dirty="0"/>
          </a:p>
        </p:txBody>
      </p:sp>
      <p:sp>
        <p:nvSpPr>
          <p:cNvPr id="4" name="Shape 1"/>
          <p:cNvSpPr/>
          <p:nvPr/>
        </p:nvSpPr>
        <p:spPr>
          <a:xfrm>
            <a:off x="793790" y="3376613"/>
            <a:ext cx="3664863" cy="1685092"/>
          </a:xfrm>
          <a:prstGeom prst="roundRect">
            <a:avLst>
              <a:gd name="adj" fmla="val 5654"/>
            </a:avLst>
          </a:prstGeom>
          <a:solidFill>
            <a:srgbClr val="E9E6FA"/>
          </a:solidFill>
          <a:ln w="7620">
            <a:solidFill>
              <a:srgbClr val="BDB8DF"/>
            </a:solidFill>
            <a:prstDash val="solid"/>
          </a:ln>
        </p:spPr>
      </p:sp>
      <p:sp>
        <p:nvSpPr>
          <p:cNvPr id="5" name="Text 2"/>
          <p:cNvSpPr/>
          <p:nvPr/>
        </p:nvSpPr>
        <p:spPr>
          <a:xfrm>
            <a:off x="1028224" y="36110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Statistical Measures</a:t>
            </a:r>
            <a:endParaRPr lang="en-US" sz="2200" dirty="0"/>
          </a:p>
        </p:txBody>
      </p:sp>
      <p:sp>
        <p:nvSpPr>
          <p:cNvPr id="6" name="Text 3"/>
          <p:cNvSpPr/>
          <p:nvPr/>
        </p:nvSpPr>
        <p:spPr>
          <a:xfrm>
            <a:off x="1028224" y="4101465"/>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Calculate descriptive statistics to understand data distribution.</a:t>
            </a:r>
            <a:endParaRPr lang="en-US" sz="1750" dirty="0"/>
          </a:p>
        </p:txBody>
      </p:sp>
      <p:sp>
        <p:nvSpPr>
          <p:cNvPr id="7" name="Shape 4"/>
          <p:cNvSpPr/>
          <p:nvPr/>
        </p:nvSpPr>
        <p:spPr>
          <a:xfrm>
            <a:off x="4685467" y="3376613"/>
            <a:ext cx="3664863" cy="1685092"/>
          </a:xfrm>
          <a:prstGeom prst="roundRect">
            <a:avLst>
              <a:gd name="adj" fmla="val 5654"/>
            </a:avLst>
          </a:prstGeom>
          <a:solidFill>
            <a:srgbClr val="E9E6FA"/>
          </a:solidFill>
          <a:ln w="7620">
            <a:solidFill>
              <a:srgbClr val="BDB8DF"/>
            </a:solidFill>
            <a:prstDash val="solid"/>
          </a:ln>
        </p:spPr>
      </p:sp>
      <p:sp>
        <p:nvSpPr>
          <p:cNvPr id="8" name="Text 5"/>
          <p:cNvSpPr/>
          <p:nvPr/>
        </p:nvSpPr>
        <p:spPr>
          <a:xfrm>
            <a:off x="4919901" y="36110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Distribution Analysis</a:t>
            </a:r>
            <a:endParaRPr lang="en-US" sz="2200" dirty="0"/>
          </a:p>
        </p:txBody>
      </p:sp>
      <p:sp>
        <p:nvSpPr>
          <p:cNvPr id="9" name="Text 6"/>
          <p:cNvSpPr/>
          <p:nvPr/>
        </p:nvSpPr>
        <p:spPr>
          <a:xfrm>
            <a:off x="4919901" y="4101465"/>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Histograms to visualize feature distributions.</a:t>
            </a:r>
            <a:endParaRPr lang="en-US" sz="1750" dirty="0"/>
          </a:p>
        </p:txBody>
      </p:sp>
      <p:sp>
        <p:nvSpPr>
          <p:cNvPr id="10" name="Shape 7"/>
          <p:cNvSpPr/>
          <p:nvPr/>
        </p:nvSpPr>
        <p:spPr>
          <a:xfrm>
            <a:off x="793790" y="5288518"/>
            <a:ext cx="7556421" cy="1322189"/>
          </a:xfrm>
          <a:prstGeom prst="roundRect">
            <a:avLst>
              <a:gd name="adj" fmla="val 7205"/>
            </a:avLst>
          </a:prstGeom>
          <a:solidFill>
            <a:srgbClr val="E9E6FA"/>
          </a:solidFill>
          <a:ln w="7620">
            <a:solidFill>
              <a:srgbClr val="BDB8DF"/>
            </a:solidFill>
            <a:prstDash val="solid"/>
          </a:ln>
        </p:spPr>
      </p:sp>
      <p:sp>
        <p:nvSpPr>
          <p:cNvPr id="11" name="Text 8"/>
          <p:cNvSpPr/>
          <p:nvPr/>
        </p:nvSpPr>
        <p:spPr>
          <a:xfrm>
            <a:off x="1028224" y="552295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Correlation Matrix</a:t>
            </a:r>
            <a:endParaRPr lang="en-US" sz="2200" dirty="0"/>
          </a:p>
        </p:txBody>
      </p:sp>
      <p:sp>
        <p:nvSpPr>
          <p:cNvPr id="12" name="Text 9"/>
          <p:cNvSpPr/>
          <p:nvPr/>
        </p:nvSpPr>
        <p:spPr>
          <a:xfrm>
            <a:off x="1028224" y="6013371"/>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Heatmap to identify feature correlations.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9775"/>
            <a:ext cx="7327106"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Addressing Data Imbalance</a:t>
            </a:r>
            <a:endParaRPr lang="en-US" sz="4450" dirty="0"/>
          </a:p>
        </p:txBody>
      </p:sp>
      <p:sp>
        <p:nvSpPr>
          <p:cNvPr id="4" name="Shape 1"/>
          <p:cNvSpPr/>
          <p:nvPr/>
        </p:nvSpPr>
        <p:spPr>
          <a:xfrm>
            <a:off x="793790" y="3313867"/>
            <a:ext cx="510302" cy="510302"/>
          </a:xfrm>
          <a:prstGeom prst="roundRect">
            <a:avLst>
              <a:gd name="adj" fmla="val 18669"/>
            </a:avLst>
          </a:prstGeom>
          <a:solidFill>
            <a:srgbClr val="E9E6FA"/>
          </a:solidFill>
          <a:ln w="7620">
            <a:solidFill>
              <a:srgbClr val="BDB8DF"/>
            </a:solidFill>
            <a:prstDash val="solid"/>
          </a:ln>
        </p:spPr>
      </p:sp>
      <p:pic>
        <p:nvPicPr>
          <p:cNvPr id="5" name="Image 1" descr="preencoded.png">    </p:cNvPr>
          <p:cNvPicPr>
            <a:picLocks noChangeAspect="1"/>
          </p:cNvPicPr>
          <p:nvPr/>
        </p:nvPicPr>
        <p:blipFill>
          <a:blip r:embed="rId2"/>
          <a:stretch>
            <a:fillRect/>
          </a:stretch>
        </p:blipFill>
        <p:spPr>
          <a:xfrm>
            <a:off x="878860" y="3356372"/>
            <a:ext cx="340162" cy="425291"/>
          </a:xfrm>
          <a:prstGeom prst="rect">
            <a:avLst/>
          </a:prstGeom>
        </p:spPr>
      </p:pic>
      <p:sp>
        <p:nvSpPr>
          <p:cNvPr id="6" name="Text 2"/>
          <p:cNvSpPr/>
          <p:nvPr/>
        </p:nvSpPr>
        <p:spPr>
          <a:xfrm>
            <a:off x="1530906" y="3313867"/>
            <a:ext cx="2927747" cy="708660"/>
          </a:xfrm>
          <a:prstGeom prst="rect">
            <a:avLst/>
          </a:prstGeom>
          <a:noFill/>
          <a:ln/>
        </p:spPr>
        <p:txBody>
          <a:bodyPr wrap="squar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Targeted Data Analysis</a:t>
            </a:r>
            <a:endParaRPr lang="en-US" sz="2200" dirty="0"/>
          </a:p>
        </p:txBody>
      </p:sp>
      <p:sp>
        <p:nvSpPr>
          <p:cNvPr id="7" name="Text 3"/>
          <p:cNvSpPr/>
          <p:nvPr/>
        </p:nvSpPr>
        <p:spPr>
          <a:xfrm>
            <a:off x="1530906" y="4158615"/>
            <a:ext cx="2927747"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Recognizing the imbalanced nature of rainfall data.</a:t>
            </a:r>
            <a:endParaRPr lang="en-US" sz="1750" dirty="0"/>
          </a:p>
        </p:txBody>
      </p:sp>
      <p:sp>
        <p:nvSpPr>
          <p:cNvPr id="8" name="Shape 4"/>
          <p:cNvSpPr/>
          <p:nvPr/>
        </p:nvSpPr>
        <p:spPr>
          <a:xfrm>
            <a:off x="4685467" y="3313867"/>
            <a:ext cx="510302" cy="510302"/>
          </a:xfrm>
          <a:prstGeom prst="roundRect">
            <a:avLst>
              <a:gd name="adj" fmla="val 18669"/>
            </a:avLst>
          </a:prstGeom>
          <a:solidFill>
            <a:srgbClr val="E9E6FA"/>
          </a:solidFill>
          <a:ln w="7620">
            <a:solidFill>
              <a:srgbClr val="BDB8DF"/>
            </a:solidFill>
            <a:prstDash val="solid"/>
          </a:ln>
        </p:spPr>
      </p:sp>
      <p:pic>
        <p:nvPicPr>
          <p:cNvPr id="9" name="Image 2" descr="preencoded.png">    </p:cNvPr>
          <p:cNvPicPr>
            <a:picLocks noChangeAspect="1"/>
          </p:cNvPicPr>
          <p:nvPr/>
        </p:nvPicPr>
        <p:blipFill>
          <a:blip r:embed="rId3"/>
          <a:stretch>
            <a:fillRect/>
          </a:stretch>
        </p:blipFill>
        <p:spPr>
          <a:xfrm>
            <a:off x="4770537" y="3356372"/>
            <a:ext cx="340162" cy="425291"/>
          </a:xfrm>
          <a:prstGeom prst="rect">
            <a:avLst/>
          </a:prstGeom>
        </p:spPr>
      </p:pic>
      <p:sp>
        <p:nvSpPr>
          <p:cNvPr id="10" name="Text 5"/>
          <p:cNvSpPr/>
          <p:nvPr/>
        </p:nvSpPr>
        <p:spPr>
          <a:xfrm>
            <a:off x="5422583" y="3313867"/>
            <a:ext cx="2921913"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SMOTE Oversampling</a:t>
            </a:r>
            <a:endParaRPr lang="en-US" sz="2200" dirty="0"/>
          </a:p>
        </p:txBody>
      </p:sp>
      <p:sp>
        <p:nvSpPr>
          <p:cNvPr id="11" name="Text 6"/>
          <p:cNvSpPr/>
          <p:nvPr/>
        </p:nvSpPr>
        <p:spPr>
          <a:xfrm>
            <a:off x="5422583" y="3804285"/>
            <a:ext cx="2927747"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Utilizing SMOTE to balance the dataset.</a:t>
            </a:r>
            <a:endParaRPr lang="en-US" sz="1750" dirty="0"/>
          </a:p>
        </p:txBody>
      </p:sp>
      <p:sp>
        <p:nvSpPr>
          <p:cNvPr id="12" name="Shape 7"/>
          <p:cNvSpPr/>
          <p:nvPr/>
        </p:nvSpPr>
        <p:spPr>
          <a:xfrm>
            <a:off x="793790" y="5366385"/>
            <a:ext cx="510302" cy="510302"/>
          </a:xfrm>
          <a:prstGeom prst="roundRect">
            <a:avLst>
              <a:gd name="adj" fmla="val 18669"/>
            </a:avLst>
          </a:prstGeom>
          <a:solidFill>
            <a:srgbClr val="E9E6FA"/>
          </a:solidFill>
          <a:ln w="7620">
            <a:solidFill>
              <a:srgbClr val="BDB8DF"/>
            </a:solidFill>
            <a:prstDash val="solid"/>
          </a:ln>
        </p:spPr>
      </p:sp>
      <p:pic>
        <p:nvPicPr>
          <p:cNvPr id="13" name="Image 3" descr="preencoded.png">    </p:cNvPr>
          <p:cNvPicPr>
            <a:picLocks noChangeAspect="1"/>
          </p:cNvPicPr>
          <p:nvPr/>
        </p:nvPicPr>
        <p:blipFill>
          <a:blip r:embed="rId4"/>
          <a:stretch>
            <a:fillRect/>
          </a:stretch>
        </p:blipFill>
        <p:spPr>
          <a:xfrm>
            <a:off x="878860" y="5408890"/>
            <a:ext cx="340162" cy="425291"/>
          </a:xfrm>
          <a:prstGeom prst="rect">
            <a:avLst/>
          </a:prstGeom>
        </p:spPr>
      </p:pic>
      <p:sp>
        <p:nvSpPr>
          <p:cNvPr id="14" name="Text 8"/>
          <p:cNvSpPr/>
          <p:nvPr/>
        </p:nvSpPr>
        <p:spPr>
          <a:xfrm>
            <a:off x="1530906" y="53663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Balanced Data</a:t>
            </a:r>
            <a:endParaRPr lang="en-US" sz="2200" dirty="0"/>
          </a:p>
        </p:txBody>
      </p:sp>
      <p:sp>
        <p:nvSpPr>
          <p:cNvPr id="15" name="Text 9"/>
          <p:cNvSpPr/>
          <p:nvPr/>
        </p:nvSpPr>
        <p:spPr>
          <a:xfrm>
            <a:off x="1530906" y="5856803"/>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Ensure even data representation.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68260"/>
          </a:xfrm>
          <a:prstGeom prst="rect">
            <a:avLst/>
          </a:prstGeom>
        </p:spPr>
      </p:pic>
      <p:sp>
        <p:nvSpPr>
          <p:cNvPr id="3" name="Text 0"/>
          <p:cNvSpPr/>
          <p:nvPr/>
        </p:nvSpPr>
        <p:spPr>
          <a:xfrm>
            <a:off x="793790" y="3196233"/>
            <a:ext cx="5927407" cy="566976"/>
          </a:xfrm>
          <a:prstGeom prst="rect">
            <a:avLst/>
          </a:prstGeom>
          <a:noFill/>
          <a:ln/>
        </p:spPr>
        <p:txBody>
          <a:bodyPr wrap="none" lIns="0" tIns="0" rIns="0" bIns="0" rtlCol="0" anchor="t"/>
          <a:lstStyle/>
          <a:p>
            <a:pPr algn="l" indent="0" marL="0">
              <a:lnSpc>
                <a:spcPts val="4450"/>
              </a:lnSpc>
              <a:buNone/>
            </a:pPr>
            <a:r>
              <a:rPr lang="en-US" sz="3550" b="1" dirty="0">
                <a:solidFill>
                  <a:srgbClr val="231971"/>
                </a:solidFill>
                <a:latin typeface="Outfit Extra Bold" pitchFamily="34" charset="0"/>
                <a:ea typeface="Outfit Extra Bold" pitchFamily="34" charset="-122"/>
                <a:cs typeface="Outfit Extra Bold" pitchFamily="34" charset="-120"/>
              </a:rPr>
              <a:t>Splitting and Shuffling Data</a:t>
            </a:r>
            <a:endParaRPr lang="en-US" sz="3550" dirty="0"/>
          </a:p>
        </p:txBody>
      </p:sp>
      <p:pic>
        <p:nvPicPr>
          <p:cNvPr id="4" name="Image 1" descr="preencoded.png">    </p:cNvPr>
          <p:cNvPicPr>
            <a:picLocks noChangeAspect="1"/>
          </p:cNvPicPr>
          <p:nvPr/>
        </p:nvPicPr>
        <p:blipFill>
          <a:blip r:embed="rId2"/>
          <a:stretch>
            <a:fillRect/>
          </a:stretch>
        </p:blipFill>
        <p:spPr>
          <a:xfrm>
            <a:off x="793790" y="4035385"/>
            <a:ext cx="907256" cy="1088708"/>
          </a:xfrm>
          <a:prstGeom prst="rect">
            <a:avLst/>
          </a:prstGeom>
        </p:spPr>
      </p:pic>
      <p:sp>
        <p:nvSpPr>
          <p:cNvPr id="5" name="Text 1"/>
          <p:cNvSpPr/>
          <p:nvPr/>
        </p:nvSpPr>
        <p:spPr>
          <a:xfrm>
            <a:off x="1973223" y="4216837"/>
            <a:ext cx="3252668" cy="283488"/>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Feature and Target Separation</a:t>
            </a:r>
            <a:endParaRPr lang="en-US" sz="1750" dirty="0"/>
          </a:p>
        </p:txBody>
      </p:sp>
      <p:sp>
        <p:nvSpPr>
          <p:cNvPr id="6" name="Text 2"/>
          <p:cNvSpPr/>
          <p:nvPr/>
        </p:nvSpPr>
        <p:spPr>
          <a:xfrm>
            <a:off x="1973223" y="4609148"/>
            <a:ext cx="11863387" cy="290274"/>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Splitting the dataset into features and target variables.</a:t>
            </a:r>
            <a:endParaRPr lang="en-US" sz="1400" dirty="0"/>
          </a:p>
        </p:txBody>
      </p:sp>
      <p:pic>
        <p:nvPicPr>
          <p:cNvPr id="7" name="Image 2" descr="preencoded.png">    </p:cNvPr>
          <p:cNvPicPr>
            <a:picLocks noChangeAspect="1"/>
          </p:cNvPicPr>
          <p:nvPr/>
        </p:nvPicPr>
        <p:blipFill>
          <a:blip r:embed="rId3"/>
          <a:stretch>
            <a:fillRect/>
          </a:stretch>
        </p:blipFill>
        <p:spPr>
          <a:xfrm>
            <a:off x="793790" y="5124093"/>
            <a:ext cx="907256" cy="1088708"/>
          </a:xfrm>
          <a:prstGeom prst="rect">
            <a:avLst/>
          </a:prstGeom>
        </p:spPr>
      </p:pic>
      <p:sp>
        <p:nvSpPr>
          <p:cNvPr id="8" name="Text 3"/>
          <p:cNvSpPr/>
          <p:nvPr/>
        </p:nvSpPr>
        <p:spPr>
          <a:xfrm>
            <a:off x="1973223" y="5305544"/>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Data Shuffling</a:t>
            </a:r>
            <a:endParaRPr lang="en-US" sz="1750" dirty="0"/>
          </a:p>
        </p:txBody>
      </p:sp>
      <p:sp>
        <p:nvSpPr>
          <p:cNvPr id="9" name="Text 4"/>
          <p:cNvSpPr/>
          <p:nvPr/>
        </p:nvSpPr>
        <p:spPr>
          <a:xfrm>
            <a:off x="1973223" y="5697855"/>
            <a:ext cx="11863387" cy="290274"/>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Improve model performance by shuffling data randomly.</a:t>
            </a:r>
            <a:endParaRPr lang="en-US" sz="1400" dirty="0"/>
          </a:p>
        </p:txBody>
      </p:sp>
      <p:pic>
        <p:nvPicPr>
          <p:cNvPr id="10" name="Image 3" descr="preencoded.png">    </p:cNvPr>
          <p:cNvPicPr>
            <a:picLocks noChangeAspect="1"/>
          </p:cNvPicPr>
          <p:nvPr/>
        </p:nvPicPr>
        <p:blipFill>
          <a:blip r:embed="rId4"/>
          <a:stretch>
            <a:fillRect/>
          </a:stretch>
        </p:blipFill>
        <p:spPr>
          <a:xfrm>
            <a:off x="793790" y="6212800"/>
            <a:ext cx="907256" cy="1088708"/>
          </a:xfrm>
          <a:prstGeom prst="rect">
            <a:avLst/>
          </a:prstGeom>
        </p:spPr>
      </p:pic>
      <p:sp>
        <p:nvSpPr>
          <p:cNvPr id="11" name="Text 5"/>
          <p:cNvSpPr/>
          <p:nvPr/>
        </p:nvSpPr>
        <p:spPr>
          <a:xfrm>
            <a:off x="1973223" y="6394252"/>
            <a:ext cx="2672953" cy="283488"/>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Training and Testing Split</a:t>
            </a:r>
            <a:endParaRPr lang="en-US" sz="1750" dirty="0"/>
          </a:p>
        </p:txBody>
      </p:sp>
      <p:sp>
        <p:nvSpPr>
          <p:cNvPr id="12" name="Text 6"/>
          <p:cNvSpPr/>
          <p:nvPr/>
        </p:nvSpPr>
        <p:spPr>
          <a:xfrm>
            <a:off x="1973223" y="6786562"/>
            <a:ext cx="11863387" cy="290274"/>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Dividing the data for training and evaluation.</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9174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Logistic Regression</a:t>
            </a:r>
            <a:endParaRPr lang="en-US" sz="4450" dirty="0"/>
          </a:p>
        </p:txBody>
      </p:sp>
      <p:pic>
        <p:nvPicPr>
          <p:cNvPr id="4" name="Image 1" descr="preencoded.png">    </p:cNvPr>
          <p:cNvPicPr>
            <a:picLocks noChangeAspect="1"/>
          </p:cNvPicPr>
          <p:nvPr/>
        </p:nvPicPr>
        <p:blipFill>
          <a:blip r:embed="rId2"/>
          <a:stretch>
            <a:fillRect/>
          </a:stretch>
        </p:blipFill>
        <p:spPr>
          <a:xfrm>
            <a:off x="793790" y="3580328"/>
            <a:ext cx="566976" cy="566976"/>
          </a:xfrm>
          <a:prstGeom prst="rect">
            <a:avLst/>
          </a:prstGeom>
        </p:spPr>
      </p:pic>
      <p:sp>
        <p:nvSpPr>
          <p:cNvPr id="5" name="Text 1"/>
          <p:cNvSpPr/>
          <p:nvPr/>
        </p:nvSpPr>
        <p:spPr>
          <a:xfrm>
            <a:off x="1587579" y="3540681"/>
            <a:ext cx="2814280" cy="708660"/>
          </a:xfrm>
          <a:prstGeom prst="rect">
            <a:avLst/>
          </a:prstGeom>
          <a:noFill/>
          <a:ln/>
        </p:spPr>
        <p:txBody>
          <a:bodyPr wrap="squar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Hyperparameter Tuning</a:t>
            </a:r>
            <a:endParaRPr lang="en-US" sz="2200" dirty="0"/>
          </a:p>
        </p:txBody>
      </p:sp>
      <p:pic>
        <p:nvPicPr>
          <p:cNvPr id="6" name="Image 2" descr="preencoded.png">    </p:cNvPr>
          <p:cNvPicPr>
            <a:picLocks noChangeAspect="1"/>
          </p:cNvPicPr>
          <p:nvPr/>
        </p:nvPicPr>
        <p:blipFill>
          <a:blip r:embed="rId3"/>
          <a:stretch>
            <a:fillRect/>
          </a:stretch>
        </p:blipFill>
        <p:spPr>
          <a:xfrm>
            <a:off x="4742021" y="3580328"/>
            <a:ext cx="566976" cy="566976"/>
          </a:xfrm>
          <a:prstGeom prst="rect">
            <a:avLst/>
          </a:prstGeom>
        </p:spPr>
      </p:pic>
      <p:sp>
        <p:nvSpPr>
          <p:cNvPr id="7" name="Text 2"/>
          <p:cNvSpPr/>
          <p:nvPr/>
        </p:nvSpPr>
        <p:spPr>
          <a:xfrm>
            <a:off x="5535811" y="3540681"/>
            <a:ext cx="2814399"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Accuracy</a:t>
            </a:r>
            <a:endParaRPr lang="en-US" sz="2200" dirty="0"/>
          </a:p>
        </p:txBody>
      </p:sp>
      <p:sp>
        <p:nvSpPr>
          <p:cNvPr id="8" name="Text 3"/>
          <p:cNvSpPr/>
          <p:nvPr/>
        </p:nvSpPr>
        <p:spPr>
          <a:xfrm>
            <a:off x="5535811" y="4031099"/>
            <a:ext cx="2814399"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0.79 accuracy score with Logistic Regression.</a:t>
            </a:r>
            <a:endParaRPr lang="en-US" sz="1750" dirty="0"/>
          </a:p>
        </p:txBody>
      </p:sp>
      <p:sp>
        <p:nvSpPr>
          <p:cNvPr id="9" name="Text 4"/>
          <p:cNvSpPr/>
          <p:nvPr/>
        </p:nvSpPr>
        <p:spPr>
          <a:xfrm>
            <a:off x="793790" y="5012055"/>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Logistic Regression employed with hyperparameter tuning. Achieved an accuracy score of </a:t>
            </a:r>
            <a:pPr algn="l" indent="0" marL="0">
              <a:lnSpc>
                <a:spcPts val="2850"/>
              </a:lnSpc>
              <a:buNone/>
            </a:pPr>
            <a:r>
              <a:rPr lang="en-US" sz="1750" b="1" i="1" dirty="0">
                <a:solidFill>
                  <a:srgbClr val="F44444"/>
                </a:solidFill>
                <a:latin typeface="Arimo" pitchFamily="34" charset="0"/>
                <a:ea typeface="Arimo" pitchFamily="34" charset="-122"/>
                <a:cs typeface="Arimo" pitchFamily="34" charset="-120"/>
              </a:rPr>
              <a:t>0.79</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This model provides a baseline for comparison.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85731"/>
            <a:ext cx="5103614" cy="637937"/>
          </a:xfrm>
          <a:prstGeom prst="rect">
            <a:avLst/>
          </a:prstGeom>
          <a:noFill/>
          <a:ln/>
        </p:spPr>
        <p:txBody>
          <a:bodyPr wrap="none" lIns="0" tIns="0" rIns="0" bIns="0" rtlCol="0" anchor="t"/>
          <a:lstStyle/>
          <a:p>
            <a:pPr algn="l" indent="0" marL="0">
              <a:lnSpc>
                <a:spcPts val="5000"/>
              </a:lnSpc>
              <a:buNone/>
            </a:pPr>
            <a:r>
              <a:rPr lang="en-US" sz="4000" b="1" dirty="0">
                <a:solidFill>
                  <a:srgbClr val="231971"/>
                </a:solidFill>
                <a:latin typeface="Outfit Extra Bold" pitchFamily="34" charset="0"/>
                <a:ea typeface="Outfit Extra Bold" pitchFamily="34" charset="-122"/>
                <a:cs typeface="Outfit Extra Bold" pitchFamily="34" charset="-120"/>
              </a:rPr>
              <a:t>XGBoost Classifier</a:t>
            </a:r>
            <a:endParaRPr lang="en-US" sz="4000" dirty="0"/>
          </a:p>
        </p:txBody>
      </p:sp>
      <p:sp>
        <p:nvSpPr>
          <p:cNvPr id="3" name="Text 1"/>
          <p:cNvSpPr/>
          <p:nvPr/>
        </p:nvSpPr>
        <p:spPr>
          <a:xfrm>
            <a:off x="2301002" y="3322320"/>
            <a:ext cx="2551748" cy="318849"/>
          </a:xfrm>
          <a:prstGeom prst="rect">
            <a:avLst/>
          </a:prstGeom>
          <a:noFill/>
          <a:ln/>
        </p:spPr>
        <p:txBody>
          <a:bodyPr wrap="none" lIns="0" tIns="0" rIns="0" bIns="0" rtlCol="0" anchor="t"/>
          <a:lstStyle/>
          <a:p>
            <a:pPr algn="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Implementation</a:t>
            </a:r>
            <a:endParaRPr lang="en-US" sz="2000" dirty="0"/>
          </a:p>
        </p:txBody>
      </p:sp>
      <p:sp>
        <p:nvSpPr>
          <p:cNvPr id="4" name="Text 2"/>
          <p:cNvSpPr/>
          <p:nvPr/>
        </p:nvSpPr>
        <p:spPr>
          <a:xfrm>
            <a:off x="793790" y="3763566"/>
            <a:ext cx="4058960" cy="1633538"/>
          </a:xfrm>
          <a:prstGeom prst="rect">
            <a:avLst/>
          </a:prstGeom>
          <a:noFill/>
          <a:ln/>
        </p:spPr>
        <p:txBody>
          <a:bodyPr wrap="square" lIns="0" tIns="0" rIns="0" bIns="0" rtlCol="0" anchor="t"/>
          <a:lstStyle/>
          <a:p>
            <a:pPr algn="r" indent="0" marL="0">
              <a:lnSpc>
                <a:spcPts val="2550"/>
              </a:lnSpc>
              <a:buNone/>
            </a:pPr>
            <a:r>
              <a:rPr lang="en-US" sz="1600" dirty="0">
                <a:solidFill>
                  <a:srgbClr val="2A2742"/>
                </a:solidFill>
                <a:latin typeface="Arimo" pitchFamily="34" charset="0"/>
                <a:ea typeface="Arimo" pitchFamily="34" charset="-122"/>
                <a:cs typeface="Arimo" pitchFamily="34" charset="-120"/>
              </a:rPr>
              <a:t>Implementing the XGBoost Classifier involves setting up the model with initial parameters and preparing it for training. Key steps include defining the objective function and evaluation metrics.</a:t>
            </a:r>
            <a:endParaRPr lang="en-US" sz="1600" dirty="0"/>
          </a:p>
        </p:txBody>
      </p:sp>
      <p:pic>
        <p:nvPicPr>
          <p:cNvPr id="5" name="Image 0" descr="preencoded.png">    </p:cNvPr>
          <p:cNvPicPr>
            <a:picLocks noChangeAspect="1"/>
          </p:cNvPicPr>
          <p:nvPr/>
        </p:nvPicPr>
        <p:blipFill>
          <a:blip r:embed="rId1"/>
          <a:stretch>
            <a:fillRect/>
          </a:stretch>
        </p:blipFill>
        <p:spPr>
          <a:xfrm>
            <a:off x="5261015" y="2305526"/>
            <a:ext cx="4108371" cy="4108371"/>
          </a:xfrm>
          <a:prstGeom prst="rect">
            <a:avLst/>
          </a:prstGeom>
        </p:spPr>
      </p:pic>
      <p:sp>
        <p:nvSpPr>
          <p:cNvPr id="6" name="Text 3"/>
          <p:cNvSpPr/>
          <p:nvPr/>
        </p:nvSpPr>
        <p:spPr>
          <a:xfrm>
            <a:off x="5745837" y="3921562"/>
            <a:ext cx="305395" cy="381714"/>
          </a:xfrm>
          <a:prstGeom prst="rect">
            <a:avLst/>
          </a:prstGeom>
          <a:noFill/>
          <a:ln/>
        </p:spPr>
        <p:txBody>
          <a:bodyPr wrap="none" lIns="0" tIns="0" rIns="0" bIns="0" rtlCol="0" anchor="t"/>
          <a:lstStyle/>
          <a:p>
            <a:pPr algn="l" indent="0" marL="0">
              <a:lnSpc>
                <a:spcPts val="3800"/>
              </a:lnSpc>
              <a:buNone/>
            </a:pPr>
            <a:r>
              <a:rPr lang="en-US" sz="2400" b="1" dirty="0">
                <a:solidFill>
                  <a:srgbClr val="2A2742"/>
                </a:solidFill>
                <a:latin typeface="Outfit Extra Bold" pitchFamily="34" charset="0"/>
                <a:ea typeface="Outfit Extra Bold" pitchFamily="34" charset="-122"/>
                <a:cs typeface="Outfit Extra Bold" pitchFamily="34" charset="-120"/>
              </a:rPr>
              <a:t>1</a:t>
            </a:r>
            <a:endParaRPr lang="en-US" sz="2400" dirty="0"/>
          </a:p>
        </p:txBody>
      </p:sp>
      <p:sp>
        <p:nvSpPr>
          <p:cNvPr id="7" name="Text 4"/>
          <p:cNvSpPr/>
          <p:nvPr/>
        </p:nvSpPr>
        <p:spPr>
          <a:xfrm>
            <a:off x="9675495" y="2131933"/>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Tuning</a:t>
            </a:r>
            <a:endParaRPr lang="en-US" sz="2000" dirty="0"/>
          </a:p>
        </p:txBody>
      </p:sp>
      <p:sp>
        <p:nvSpPr>
          <p:cNvPr id="8" name="Text 5"/>
          <p:cNvSpPr/>
          <p:nvPr/>
        </p:nvSpPr>
        <p:spPr>
          <a:xfrm>
            <a:off x="9675495" y="2573179"/>
            <a:ext cx="4161115" cy="1633538"/>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Hyperparameter tuning is crucial for optimizing XGBoost. Techniques such as grid search or randomized search are used to find the best combination of parameters to enhance model performance.</a:t>
            </a:r>
            <a:endParaRPr lang="en-US" sz="1600" dirty="0"/>
          </a:p>
        </p:txBody>
      </p:sp>
      <p:pic>
        <p:nvPicPr>
          <p:cNvPr id="9" name="Image 1" descr="preencoded.png">    </p:cNvPr>
          <p:cNvPicPr>
            <a:picLocks noChangeAspect="1"/>
          </p:cNvPicPr>
          <p:nvPr/>
        </p:nvPicPr>
        <p:blipFill>
          <a:blip r:embed="rId2"/>
          <a:stretch>
            <a:fillRect/>
          </a:stretch>
        </p:blipFill>
        <p:spPr>
          <a:xfrm>
            <a:off x="5261015" y="2305526"/>
            <a:ext cx="4108371" cy="4108371"/>
          </a:xfrm>
          <a:prstGeom prst="rect">
            <a:avLst/>
          </a:prstGeom>
        </p:spPr>
      </p:pic>
      <p:sp>
        <p:nvSpPr>
          <p:cNvPr id="10" name="Text 6"/>
          <p:cNvSpPr/>
          <p:nvPr/>
        </p:nvSpPr>
        <p:spPr>
          <a:xfrm>
            <a:off x="8084701" y="3065621"/>
            <a:ext cx="305395" cy="381714"/>
          </a:xfrm>
          <a:prstGeom prst="rect">
            <a:avLst/>
          </a:prstGeom>
          <a:noFill/>
          <a:ln/>
        </p:spPr>
        <p:txBody>
          <a:bodyPr wrap="none" lIns="0" tIns="0" rIns="0" bIns="0" rtlCol="0" anchor="t"/>
          <a:lstStyle/>
          <a:p>
            <a:pPr algn="l" indent="0" marL="0">
              <a:lnSpc>
                <a:spcPts val="3800"/>
              </a:lnSpc>
              <a:buNone/>
            </a:pPr>
            <a:r>
              <a:rPr lang="en-US" sz="2400" b="1" dirty="0">
                <a:solidFill>
                  <a:srgbClr val="2A2742"/>
                </a:solidFill>
                <a:latin typeface="Outfit Extra Bold" pitchFamily="34" charset="0"/>
                <a:ea typeface="Outfit Extra Bold" pitchFamily="34" charset="-122"/>
                <a:cs typeface="Outfit Extra Bold" pitchFamily="34" charset="-120"/>
              </a:rPr>
              <a:t>2</a:t>
            </a:r>
            <a:endParaRPr lang="en-US" sz="2400" dirty="0"/>
          </a:p>
        </p:txBody>
      </p:sp>
      <p:sp>
        <p:nvSpPr>
          <p:cNvPr id="11" name="Text 7"/>
          <p:cNvSpPr/>
          <p:nvPr/>
        </p:nvSpPr>
        <p:spPr>
          <a:xfrm>
            <a:off x="9675495" y="4512826"/>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Evaluation</a:t>
            </a:r>
            <a:endParaRPr lang="en-US" sz="2000" dirty="0"/>
          </a:p>
        </p:txBody>
      </p:sp>
      <p:sp>
        <p:nvSpPr>
          <p:cNvPr id="12" name="Text 8"/>
          <p:cNvSpPr/>
          <p:nvPr/>
        </p:nvSpPr>
        <p:spPr>
          <a:xfrm>
            <a:off x="9675495" y="4954072"/>
            <a:ext cx="4161115" cy="1633538"/>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Evaluating the XGBoost model involves using appropriate metrics like accuracy, precision, recall, and F1-score. These metrics help to quantify the model's performance on the test dataset and identify areas for improvement.</a:t>
            </a:r>
            <a:endParaRPr lang="en-US" sz="1600" dirty="0"/>
          </a:p>
        </p:txBody>
      </p:sp>
      <p:pic>
        <p:nvPicPr>
          <p:cNvPr id="13" name="Image 2" descr="preencoded.png">    </p:cNvPr>
          <p:cNvPicPr>
            <a:picLocks noChangeAspect="1"/>
          </p:cNvPicPr>
          <p:nvPr/>
        </p:nvPicPr>
        <p:blipFill>
          <a:blip r:embed="rId3"/>
          <a:stretch>
            <a:fillRect/>
          </a:stretch>
        </p:blipFill>
        <p:spPr>
          <a:xfrm>
            <a:off x="5261015" y="2305526"/>
            <a:ext cx="4108371" cy="4108371"/>
          </a:xfrm>
          <a:prstGeom prst="rect">
            <a:avLst/>
          </a:prstGeom>
        </p:spPr>
      </p:pic>
      <p:sp>
        <p:nvSpPr>
          <p:cNvPr id="14" name="Text 9"/>
          <p:cNvSpPr/>
          <p:nvPr/>
        </p:nvSpPr>
        <p:spPr>
          <a:xfrm>
            <a:off x="7656552" y="5519142"/>
            <a:ext cx="305395" cy="381714"/>
          </a:xfrm>
          <a:prstGeom prst="rect">
            <a:avLst/>
          </a:prstGeom>
          <a:noFill/>
          <a:ln/>
        </p:spPr>
        <p:txBody>
          <a:bodyPr wrap="none" lIns="0" tIns="0" rIns="0" bIns="0" rtlCol="0" anchor="t"/>
          <a:lstStyle/>
          <a:p>
            <a:pPr algn="l" indent="0" marL="0">
              <a:lnSpc>
                <a:spcPts val="3800"/>
              </a:lnSpc>
              <a:buNone/>
            </a:pPr>
            <a:r>
              <a:rPr lang="en-US" sz="2400" b="1" dirty="0">
                <a:solidFill>
                  <a:srgbClr val="2A2742"/>
                </a:solidFill>
                <a:latin typeface="Outfit Extra Bold" pitchFamily="34" charset="0"/>
                <a:ea typeface="Outfit Extra Bold" pitchFamily="34" charset="-122"/>
                <a:cs typeface="Outfit Extra Bold" pitchFamily="34" charset="-120"/>
              </a:rPr>
              <a:t>3</a:t>
            </a:r>
            <a:endParaRPr lang="en-US" sz="2400" dirty="0"/>
          </a:p>
        </p:txBody>
      </p:sp>
      <p:sp>
        <p:nvSpPr>
          <p:cNvPr id="15" name="Text 10"/>
          <p:cNvSpPr/>
          <p:nvPr/>
        </p:nvSpPr>
        <p:spPr>
          <a:xfrm>
            <a:off x="793790" y="6817162"/>
            <a:ext cx="13042821" cy="326708"/>
          </a:xfrm>
          <a:prstGeom prst="rect">
            <a:avLst/>
          </a:prstGeom>
          <a:noFill/>
          <a:ln/>
        </p:spPr>
        <p:txBody>
          <a:bodyPr wrap="non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XGBoost Classifier model improved accuracy. Achieved a score of </a:t>
            </a:r>
            <a:pPr algn="l" indent="0" marL="0">
              <a:lnSpc>
                <a:spcPts val="2550"/>
              </a:lnSpc>
              <a:buNone/>
            </a:pPr>
            <a:r>
              <a:rPr lang="en-US" sz="1600" b="1" i="1" dirty="0">
                <a:solidFill>
                  <a:srgbClr val="2A2742"/>
                </a:solidFill>
                <a:latin typeface="Arimo" pitchFamily="34" charset="0"/>
                <a:ea typeface="Arimo" pitchFamily="34" charset="-122"/>
                <a:cs typeface="Arimo" pitchFamily="34" charset="-120"/>
              </a:rPr>
              <a:t>0.81</a:t>
            </a:r>
            <a:pPr algn="l" indent="0" marL="0">
              <a:lnSpc>
                <a:spcPts val="2550"/>
              </a:lnSpc>
              <a:buNone/>
            </a:pPr>
            <a:r>
              <a:rPr lang="en-US" sz="1600" dirty="0">
                <a:solidFill>
                  <a:srgbClr val="2A2742"/>
                </a:solidFill>
                <a:latin typeface="Arimo" pitchFamily="34" charset="0"/>
                <a:ea typeface="Arimo" pitchFamily="34" charset="-122"/>
                <a:cs typeface="Arimo" pitchFamily="34" charset="-120"/>
              </a:rPr>
              <a:t>, a notable improvement. XGBoost demonstrates better performance.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87837"/>
            <a:ext cx="6460688"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SVC Model Performance</a:t>
            </a:r>
            <a:endParaRPr lang="en-US" sz="4450" dirty="0"/>
          </a:p>
        </p:txBody>
      </p:sp>
      <p:sp>
        <p:nvSpPr>
          <p:cNvPr id="3" name="Shape 1"/>
          <p:cNvSpPr/>
          <p:nvPr/>
        </p:nvSpPr>
        <p:spPr>
          <a:xfrm>
            <a:off x="793790" y="1950244"/>
            <a:ext cx="2173724" cy="1306949"/>
          </a:xfrm>
          <a:prstGeom prst="roundRect">
            <a:avLst>
              <a:gd name="adj" fmla="val 7289"/>
            </a:avLst>
          </a:prstGeom>
          <a:solidFill>
            <a:srgbClr val="E9E6FA"/>
          </a:solidFill>
          <a:ln w="7620">
            <a:solidFill>
              <a:srgbClr val="BDB8DF"/>
            </a:solidFill>
            <a:prstDash val="solid"/>
          </a:ln>
        </p:spPr>
      </p:sp>
      <p:sp>
        <p:nvSpPr>
          <p:cNvPr id="4" name="Text 2"/>
          <p:cNvSpPr/>
          <p:nvPr/>
        </p:nvSpPr>
        <p:spPr>
          <a:xfrm>
            <a:off x="1721167" y="2404348"/>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1</a:t>
            </a:r>
            <a:endParaRPr lang="en-US" sz="2500" dirty="0"/>
          </a:p>
        </p:txBody>
      </p:sp>
      <p:sp>
        <p:nvSpPr>
          <p:cNvPr id="5" name="Text 3"/>
          <p:cNvSpPr/>
          <p:nvPr/>
        </p:nvSpPr>
        <p:spPr>
          <a:xfrm>
            <a:off x="3194328" y="21770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SVC Model</a:t>
            </a:r>
            <a:endParaRPr lang="en-US" sz="2200" dirty="0"/>
          </a:p>
        </p:txBody>
      </p:sp>
      <p:sp>
        <p:nvSpPr>
          <p:cNvPr id="6" name="Text 4"/>
          <p:cNvSpPr/>
          <p:nvPr/>
        </p:nvSpPr>
        <p:spPr>
          <a:xfrm>
            <a:off x="3194328" y="2667476"/>
            <a:ext cx="3402568"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Implementation and Configuration</a:t>
            </a:r>
            <a:endParaRPr lang="en-US" sz="1750" dirty="0"/>
          </a:p>
        </p:txBody>
      </p:sp>
      <p:sp>
        <p:nvSpPr>
          <p:cNvPr id="7" name="Shape 5"/>
          <p:cNvSpPr/>
          <p:nvPr/>
        </p:nvSpPr>
        <p:spPr>
          <a:xfrm>
            <a:off x="3080861" y="3241953"/>
            <a:ext cx="10642402" cy="15240"/>
          </a:xfrm>
          <a:prstGeom prst="roundRect">
            <a:avLst>
              <a:gd name="adj" fmla="val 625116"/>
            </a:avLst>
          </a:prstGeom>
          <a:solidFill>
            <a:srgbClr val="BDB8DF"/>
          </a:solidFill>
          <a:ln/>
        </p:spPr>
      </p:sp>
      <p:sp>
        <p:nvSpPr>
          <p:cNvPr id="8" name="Shape 6"/>
          <p:cNvSpPr/>
          <p:nvPr/>
        </p:nvSpPr>
        <p:spPr>
          <a:xfrm>
            <a:off x="793790" y="3370540"/>
            <a:ext cx="4347567" cy="1306949"/>
          </a:xfrm>
          <a:prstGeom prst="roundRect">
            <a:avLst>
              <a:gd name="adj" fmla="val 7289"/>
            </a:avLst>
          </a:prstGeom>
          <a:solidFill>
            <a:srgbClr val="E9E6FA"/>
          </a:solidFill>
          <a:ln w="7620">
            <a:solidFill>
              <a:srgbClr val="BDB8DF"/>
            </a:solidFill>
            <a:prstDash val="solid"/>
          </a:ln>
        </p:spPr>
      </p:sp>
      <p:sp>
        <p:nvSpPr>
          <p:cNvPr id="9" name="Text 7"/>
          <p:cNvSpPr/>
          <p:nvPr/>
        </p:nvSpPr>
        <p:spPr>
          <a:xfrm>
            <a:off x="2808089" y="3824645"/>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2</a:t>
            </a:r>
            <a:endParaRPr lang="en-US" sz="2500" dirty="0"/>
          </a:p>
        </p:txBody>
      </p:sp>
      <p:sp>
        <p:nvSpPr>
          <p:cNvPr id="10" name="Text 8"/>
          <p:cNvSpPr/>
          <p:nvPr/>
        </p:nvSpPr>
        <p:spPr>
          <a:xfrm>
            <a:off x="5368171" y="3597354"/>
            <a:ext cx="3024188"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Lowest Accuracy Score</a:t>
            </a:r>
            <a:endParaRPr lang="en-US" sz="2200" dirty="0"/>
          </a:p>
        </p:txBody>
      </p:sp>
      <p:sp>
        <p:nvSpPr>
          <p:cNvPr id="11" name="Text 9"/>
          <p:cNvSpPr/>
          <p:nvPr/>
        </p:nvSpPr>
        <p:spPr>
          <a:xfrm>
            <a:off x="5368171" y="4087773"/>
            <a:ext cx="3024188"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Achieving only 0.49</a:t>
            </a:r>
            <a:endParaRPr lang="en-US" sz="1750" dirty="0"/>
          </a:p>
        </p:txBody>
      </p:sp>
      <p:sp>
        <p:nvSpPr>
          <p:cNvPr id="12" name="Shape 10"/>
          <p:cNvSpPr/>
          <p:nvPr/>
        </p:nvSpPr>
        <p:spPr>
          <a:xfrm>
            <a:off x="5254704" y="4662249"/>
            <a:ext cx="8468558" cy="15240"/>
          </a:xfrm>
          <a:prstGeom prst="roundRect">
            <a:avLst>
              <a:gd name="adj" fmla="val 625116"/>
            </a:avLst>
          </a:prstGeom>
          <a:solidFill>
            <a:srgbClr val="BDB8DF"/>
          </a:solidFill>
          <a:ln/>
        </p:spPr>
      </p:sp>
      <p:sp>
        <p:nvSpPr>
          <p:cNvPr id="13" name="Shape 11"/>
          <p:cNvSpPr/>
          <p:nvPr/>
        </p:nvSpPr>
        <p:spPr>
          <a:xfrm>
            <a:off x="793790" y="4790837"/>
            <a:ext cx="6521410" cy="1306949"/>
          </a:xfrm>
          <a:prstGeom prst="roundRect">
            <a:avLst>
              <a:gd name="adj" fmla="val 7289"/>
            </a:avLst>
          </a:prstGeom>
          <a:solidFill>
            <a:srgbClr val="E9E6FA"/>
          </a:solidFill>
          <a:ln w="7620">
            <a:solidFill>
              <a:srgbClr val="BDB8DF"/>
            </a:solidFill>
            <a:prstDash val="solid"/>
          </a:ln>
        </p:spPr>
      </p:sp>
      <p:sp>
        <p:nvSpPr>
          <p:cNvPr id="14" name="Text 12"/>
          <p:cNvSpPr/>
          <p:nvPr/>
        </p:nvSpPr>
        <p:spPr>
          <a:xfrm>
            <a:off x="3895011" y="5244941"/>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3</a:t>
            </a:r>
            <a:endParaRPr lang="en-US" sz="2500" dirty="0"/>
          </a:p>
        </p:txBody>
      </p:sp>
      <p:sp>
        <p:nvSpPr>
          <p:cNvPr id="15" name="Text 13"/>
          <p:cNvSpPr/>
          <p:nvPr/>
        </p:nvSpPr>
        <p:spPr>
          <a:xfrm>
            <a:off x="7542014" y="5017651"/>
            <a:ext cx="3315772"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Unsuitable for Prediction</a:t>
            </a:r>
            <a:endParaRPr lang="en-US" sz="2200" dirty="0"/>
          </a:p>
        </p:txBody>
      </p:sp>
      <p:sp>
        <p:nvSpPr>
          <p:cNvPr id="16" name="Text 14"/>
          <p:cNvSpPr/>
          <p:nvPr/>
        </p:nvSpPr>
        <p:spPr>
          <a:xfrm>
            <a:off x="7542014" y="5508069"/>
            <a:ext cx="3931444"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Limitations in capturing rainfall patterns</a:t>
            </a:r>
            <a:endParaRPr lang="en-US" sz="1750" dirty="0"/>
          </a:p>
        </p:txBody>
      </p:sp>
      <p:sp>
        <p:nvSpPr>
          <p:cNvPr id="17" name="Text 15"/>
          <p:cNvSpPr/>
          <p:nvPr/>
        </p:nvSpPr>
        <p:spPr>
          <a:xfrm>
            <a:off x="793790" y="6352937"/>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The SVC (Support Vector Classifier) model yielded the lowest accuracy score of 0.49, making it unsuitable for reliable rainfall prediction. This poor performance highlights the limitations of SVC in capturing the complex, non-linear relationships inherent in rainfall data. Further investigation into model parameters or alternative algorithms is necessary for improved predictive accuracy.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2025-03-19T10:11:17Z</dcterms:created>
  <dcterms:modified xsi:type="dcterms:W3CDTF">2025-03-19T10:11:17Z</dcterms:modified>
</cp:coreProperties>
</file>